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56" r:id="rId3"/>
    <p:sldId id="258" r:id="rId4"/>
    <p:sldId id="281" r:id="rId5"/>
    <p:sldId id="259" r:id="rId6"/>
    <p:sldId id="261" r:id="rId7"/>
    <p:sldId id="283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80" r:id="rId16"/>
    <p:sldId id="270" r:id="rId17"/>
    <p:sldId id="260" r:id="rId18"/>
    <p:sldId id="271" r:id="rId19"/>
    <p:sldId id="269" r:id="rId20"/>
    <p:sldId id="272" r:id="rId21"/>
    <p:sldId id="273" r:id="rId22"/>
    <p:sldId id="279" r:id="rId23"/>
    <p:sldId id="274" r:id="rId24"/>
    <p:sldId id="277" r:id="rId25"/>
    <p:sldId id="278" r:id="rId26"/>
    <p:sldId id="276" r:id="rId27"/>
    <p:sldId id="275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66"/>
    <a:srgbClr val="33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6" autoAdjust="0"/>
  </p:normalViewPr>
  <p:slideViewPr>
    <p:cSldViewPr>
      <p:cViewPr varScale="1">
        <p:scale>
          <a:sx n="67" d="100"/>
          <a:sy n="67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B8A69-F4D9-4275-9C9B-9F138507E03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1D2AD2-53F0-4EF2-98E1-BEB3A85D5DE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যৌতুক প্রথা সর্ম্পকে </a:t>
          </a:r>
          <a:r>
            <a:rPr lang="en-US" sz="36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600" b="1" dirty="0">
            <a:ln>
              <a:solidFill>
                <a:schemeClr val="tx1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0C7F53-046C-41A1-9E57-A1201CED6276}" type="parTrans" cxnId="{3A13AC71-28F5-4B89-994F-82CF0ABAB427}">
      <dgm:prSet/>
      <dgm:spPr/>
      <dgm:t>
        <a:bodyPr/>
        <a:lstStyle/>
        <a:p>
          <a:endParaRPr lang="en-US"/>
        </a:p>
      </dgm:t>
    </dgm:pt>
    <dgm:pt modelId="{4CB868A4-A747-420E-8BAE-2756106AB01A}" type="sibTrans" cxnId="{3A13AC71-28F5-4B89-994F-82CF0ABAB427}">
      <dgm:prSet/>
      <dgm:spPr/>
      <dgm:t>
        <a:bodyPr/>
        <a:lstStyle/>
        <a:p>
          <a:endParaRPr lang="en-US"/>
        </a:p>
      </dgm:t>
    </dgm:pt>
    <dgm:pt modelId="{C136F25A-46A0-45E4-AA93-D35227525E6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b="1" dirty="0" smtClean="0">
              <a:ln>
                <a:solidFill>
                  <a:srgbClr val="FF0066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আমাদের সমাজে কোন ধরনের নারীরা বেশি নির্যাতিত হচ্ছে তা </a:t>
          </a:r>
          <a:r>
            <a:rPr lang="en-US" sz="3200" b="1" dirty="0" err="1" smtClean="0">
              <a:ln>
                <a:solidFill>
                  <a:srgbClr val="FF0066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b="1" dirty="0" smtClean="0">
              <a:ln>
                <a:solidFill>
                  <a:srgbClr val="FF0066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n>
                <a:solidFill>
                  <a:srgbClr val="FF0066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bn-BD" sz="3200" b="1" dirty="0" smtClean="0">
              <a:ln>
                <a:solidFill>
                  <a:srgbClr val="FF0066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পারবে</a:t>
          </a:r>
          <a:r>
            <a:rPr lang="en-US" sz="3200" b="1" dirty="0" smtClean="0">
              <a:ln>
                <a:solidFill>
                  <a:srgbClr val="FF0066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200" b="1" dirty="0">
            <a:ln>
              <a:solidFill>
                <a:srgbClr val="FF0066"/>
              </a:solidFill>
            </a:ln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564E8F-DC5C-4C32-92C4-169F4C703418}" type="parTrans" cxnId="{F4529DF4-E082-4848-BE58-C4FAD291EA05}">
      <dgm:prSet/>
      <dgm:spPr/>
      <dgm:t>
        <a:bodyPr/>
        <a:lstStyle/>
        <a:p>
          <a:endParaRPr lang="en-US"/>
        </a:p>
      </dgm:t>
    </dgm:pt>
    <dgm:pt modelId="{3EACA857-BEC3-4AEE-8775-897C1C0EEED0}" type="sibTrans" cxnId="{F4529DF4-E082-4848-BE58-C4FAD291EA05}">
      <dgm:prSet/>
      <dgm:spPr/>
      <dgm:t>
        <a:bodyPr/>
        <a:lstStyle/>
        <a:p>
          <a:endParaRPr lang="en-US"/>
        </a:p>
      </dgm:t>
    </dgm:pt>
    <dgm:pt modelId="{E0606062-F8DC-4913-BE06-8AB0236FEFD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যৌতুকের ফলে সমাজে </a:t>
          </a:r>
          <a:r>
            <a:rPr lang="en-US" sz="36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সৃষ্ট</a:t>
          </a:r>
          <a:r>
            <a:rPr lang="bn-BD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সমস্যার </a:t>
          </a:r>
          <a:r>
            <a:rPr lang="en-US" sz="36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ধরণ</a:t>
          </a:r>
          <a:r>
            <a:rPr lang="en-US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bn-BD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b="1" dirty="0">
            <a:ln>
              <a:solidFill>
                <a:schemeClr val="tx1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2BE29F-3FE9-473E-A902-E2F2B6BDED6D}" type="parTrans" cxnId="{D254F3C5-5425-48DC-BFB5-DE24340ACA51}">
      <dgm:prSet/>
      <dgm:spPr/>
      <dgm:t>
        <a:bodyPr/>
        <a:lstStyle/>
        <a:p>
          <a:endParaRPr lang="en-US"/>
        </a:p>
      </dgm:t>
    </dgm:pt>
    <dgm:pt modelId="{A3ADF626-492C-46B8-888A-BA7BED8E0257}" type="sibTrans" cxnId="{D254F3C5-5425-48DC-BFB5-DE24340ACA51}">
      <dgm:prSet/>
      <dgm:spPr/>
      <dgm:t>
        <a:bodyPr/>
        <a:lstStyle/>
        <a:p>
          <a:endParaRPr lang="en-US"/>
        </a:p>
      </dgm:t>
    </dgm:pt>
    <dgm:pt modelId="{71710471-5627-4D27-A7B0-094AE52DC08F}" type="pres">
      <dgm:prSet presAssocID="{BA5B8A69-F4D9-4275-9C9B-9F138507E0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5F7107-B08C-4479-A84D-32F575A3C562}" type="pres">
      <dgm:prSet presAssocID="{CD1D2AD2-53F0-4EF2-98E1-BEB3A85D5DE2}" presName="comp" presStyleCnt="0"/>
      <dgm:spPr/>
    </dgm:pt>
    <dgm:pt modelId="{5AD0E109-4EC1-4002-8064-5F682D55C905}" type="pres">
      <dgm:prSet presAssocID="{CD1D2AD2-53F0-4EF2-98E1-BEB3A85D5DE2}" presName="box" presStyleLbl="node1" presStyleIdx="0" presStyleCnt="3" custLinFactNeighborX="-1192" custLinFactNeighborY="-5079"/>
      <dgm:spPr/>
      <dgm:t>
        <a:bodyPr/>
        <a:lstStyle/>
        <a:p>
          <a:endParaRPr lang="en-US"/>
        </a:p>
      </dgm:t>
    </dgm:pt>
    <dgm:pt modelId="{863DF201-A8A8-489C-A2AD-6E9A3DAA9CED}" type="pres">
      <dgm:prSet presAssocID="{CD1D2AD2-53F0-4EF2-98E1-BEB3A85D5DE2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9E046421-9122-4710-9664-2E63D9B6E9EF}" type="pres">
      <dgm:prSet presAssocID="{CD1D2AD2-53F0-4EF2-98E1-BEB3A85D5DE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4CF99-D13B-4E54-B7DD-F389AE1429AC}" type="pres">
      <dgm:prSet presAssocID="{4CB868A4-A747-420E-8BAE-2756106AB01A}" presName="spacer" presStyleCnt="0"/>
      <dgm:spPr/>
    </dgm:pt>
    <dgm:pt modelId="{A65426F0-4DE8-43FE-AE5B-77110D356168}" type="pres">
      <dgm:prSet presAssocID="{C136F25A-46A0-45E4-AA93-D35227525E69}" presName="comp" presStyleCnt="0"/>
      <dgm:spPr/>
    </dgm:pt>
    <dgm:pt modelId="{2E5B53FF-DA5D-4B13-AD34-365EFCE354FC}" type="pres">
      <dgm:prSet presAssocID="{C136F25A-46A0-45E4-AA93-D35227525E69}" presName="box" presStyleLbl="node1" presStyleIdx="1" presStyleCnt="3"/>
      <dgm:spPr/>
      <dgm:t>
        <a:bodyPr/>
        <a:lstStyle/>
        <a:p>
          <a:endParaRPr lang="en-US"/>
        </a:p>
      </dgm:t>
    </dgm:pt>
    <dgm:pt modelId="{CF9B144C-60FC-4476-9CA1-15A9855D5A08}" type="pres">
      <dgm:prSet presAssocID="{C136F25A-46A0-45E4-AA93-D35227525E6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en-US"/>
        </a:p>
      </dgm:t>
    </dgm:pt>
    <dgm:pt modelId="{8E90C5FD-D47C-4547-81D0-A70647305254}" type="pres">
      <dgm:prSet presAssocID="{C136F25A-46A0-45E4-AA93-D35227525E6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EBC0F-0212-496B-ADE9-D31FE14BFE37}" type="pres">
      <dgm:prSet presAssocID="{3EACA857-BEC3-4AEE-8775-897C1C0EEED0}" presName="spacer" presStyleCnt="0"/>
      <dgm:spPr/>
    </dgm:pt>
    <dgm:pt modelId="{770F4C4A-A165-49B7-849B-A6D50BEBF39C}" type="pres">
      <dgm:prSet presAssocID="{E0606062-F8DC-4913-BE06-8AB0236FEFD0}" presName="comp" presStyleCnt="0"/>
      <dgm:spPr/>
    </dgm:pt>
    <dgm:pt modelId="{3E2029FA-8224-4C9E-B198-881B4A25143B}" type="pres">
      <dgm:prSet presAssocID="{E0606062-F8DC-4913-BE06-8AB0236FEFD0}" presName="box" presStyleLbl="node1" presStyleIdx="2" presStyleCnt="3"/>
      <dgm:spPr/>
      <dgm:t>
        <a:bodyPr/>
        <a:lstStyle/>
        <a:p>
          <a:endParaRPr lang="en-US"/>
        </a:p>
      </dgm:t>
    </dgm:pt>
    <dgm:pt modelId="{34A6961D-2E64-40C6-B3B4-D0B1F7EDA1BC}" type="pres">
      <dgm:prSet presAssocID="{E0606062-F8DC-4913-BE06-8AB0236FEFD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65AE6F55-D246-4891-A5D8-1D743FF5E56F}" type="pres">
      <dgm:prSet presAssocID="{E0606062-F8DC-4913-BE06-8AB0236FEFD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54F3C5-5425-48DC-BFB5-DE24340ACA51}" srcId="{BA5B8A69-F4D9-4275-9C9B-9F138507E037}" destId="{E0606062-F8DC-4913-BE06-8AB0236FEFD0}" srcOrd="2" destOrd="0" parTransId="{692BE29F-3FE9-473E-A902-E2F2B6BDED6D}" sibTransId="{A3ADF626-492C-46B8-888A-BA7BED8E0257}"/>
    <dgm:cxn modelId="{BCBE0191-663E-4FD2-AB76-32D608D6FBFC}" type="presOf" srcId="{E0606062-F8DC-4913-BE06-8AB0236FEFD0}" destId="{65AE6F55-D246-4891-A5D8-1D743FF5E56F}" srcOrd="1" destOrd="0" presId="urn:microsoft.com/office/officeart/2005/8/layout/vList4"/>
    <dgm:cxn modelId="{A10E86D5-ABEA-4F9F-84D6-C278826038DC}" type="presOf" srcId="{C136F25A-46A0-45E4-AA93-D35227525E69}" destId="{8E90C5FD-D47C-4547-81D0-A70647305254}" srcOrd="1" destOrd="0" presId="urn:microsoft.com/office/officeart/2005/8/layout/vList4"/>
    <dgm:cxn modelId="{F4D77C9C-2BAB-47DC-B87B-7E6109402868}" type="presOf" srcId="{C136F25A-46A0-45E4-AA93-D35227525E69}" destId="{2E5B53FF-DA5D-4B13-AD34-365EFCE354FC}" srcOrd="0" destOrd="0" presId="urn:microsoft.com/office/officeart/2005/8/layout/vList4"/>
    <dgm:cxn modelId="{31E2BC3A-1460-44E3-BF79-095506C32DF7}" type="presOf" srcId="{E0606062-F8DC-4913-BE06-8AB0236FEFD0}" destId="{3E2029FA-8224-4C9E-B198-881B4A25143B}" srcOrd="0" destOrd="0" presId="urn:microsoft.com/office/officeart/2005/8/layout/vList4"/>
    <dgm:cxn modelId="{BEDC9131-8F0E-457B-915D-6C4DEBB91B35}" type="presOf" srcId="{BA5B8A69-F4D9-4275-9C9B-9F138507E037}" destId="{71710471-5627-4D27-A7B0-094AE52DC08F}" srcOrd="0" destOrd="0" presId="urn:microsoft.com/office/officeart/2005/8/layout/vList4"/>
    <dgm:cxn modelId="{623BBEB1-C8B3-4AEE-95A4-FBCEEFBA5A0B}" type="presOf" srcId="{CD1D2AD2-53F0-4EF2-98E1-BEB3A85D5DE2}" destId="{9E046421-9122-4710-9664-2E63D9B6E9EF}" srcOrd="1" destOrd="0" presId="urn:microsoft.com/office/officeart/2005/8/layout/vList4"/>
    <dgm:cxn modelId="{F4529DF4-E082-4848-BE58-C4FAD291EA05}" srcId="{BA5B8A69-F4D9-4275-9C9B-9F138507E037}" destId="{C136F25A-46A0-45E4-AA93-D35227525E69}" srcOrd="1" destOrd="0" parTransId="{AB564E8F-DC5C-4C32-92C4-169F4C703418}" sibTransId="{3EACA857-BEC3-4AEE-8775-897C1C0EEED0}"/>
    <dgm:cxn modelId="{3A13AC71-28F5-4B89-994F-82CF0ABAB427}" srcId="{BA5B8A69-F4D9-4275-9C9B-9F138507E037}" destId="{CD1D2AD2-53F0-4EF2-98E1-BEB3A85D5DE2}" srcOrd="0" destOrd="0" parTransId="{FB0C7F53-046C-41A1-9E57-A1201CED6276}" sibTransId="{4CB868A4-A747-420E-8BAE-2756106AB01A}"/>
    <dgm:cxn modelId="{02C4B8EC-2138-477A-BB76-D62BAE882E01}" type="presOf" srcId="{CD1D2AD2-53F0-4EF2-98E1-BEB3A85D5DE2}" destId="{5AD0E109-4EC1-4002-8064-5F682D55C905}" srcOrd="0" destOrd="0" presId="urn:microsoft.com/office/officeart/2005/8/layout/vList4"/>
    <dgm:cxn modelId="{9F2D7106-8907-4FE2-93E9-3636B1EA2FF5}" type="presParOf" srcId="{71710471-5627-4D27-A7B0-094AE52DC08F}" destId="{4A5F7107-B08C-4479-A84D-32F575A3C562}" srcOrd="0" destOrd="0" presId="urn:microsoft.com/office/officeart/2005/8/layout/vList4"/>
    <dgm:cxn modelId="{ECE86F58-B747-4464-8D0C-5381C97EF545}" type="presParOf" srcId="{4A5F7107-B08C-4479-A84D-32F575A3C562}" destId="{5AD0E109-4EC1-4002-8064-5F682D55C905}" srcOrd="0" destOrd="0" presId="urn:microsoft.com/office/officeart/2005/8/layout/vList4"/>
    <dgm:cxn modelId="{4ED9B4B8-18AA-494D-A472-AC3B5CA96F15}" type="presParOf" srcId="{4A5F7107-B08C-4479-A84D-32F575A3C562}" destId="{863DF201-A8A8-489C-A2AD-6E9A3DAA9CED}" srcOrd="1" destOrd="0" presId="urn:microsoft.com/office/officeart/2005/8/layout/vList4"/>
    <dgm:cxn modelId="{D053C21F-ECCA-40DA-9AEB-2C50DFC2597B}" type="presParOf" srcId="{4A5F7107-B08C-4479-A84D-32F575A3C562}" destId="{9E046421-9122-4710-9664-2E63D9B6E9EF}" srcOrd="2" destOrd="0" presId="urn:microsoft.com/office/officeart/2005/8/layout/vList4"/>
    <dgm:cxn modelId="{15B347E9-3B8E-4D8E-963B-36A1B0994126}" type="presParOf" srcId="{71710471-5627-4D27-A7B0-094AE52DC08F}" destId="{4414CF99-D13B-4E54-B7DD-F389AE1429AC}" srcOrd="1" destOrd="0" presId="urn:microsoft.com/office/officeart/2005/8/layout/vList4"/>
    <dgm:cxn modelId="{FB81BDD2-DF3A-4AA7-A7D5-DE5B3AA18BE9}" type="presParOf" srcId="{71710471-5627-4D27-A7B0-094AE52DC08F}" destId="{A65426F0-4DE8-43FE-AE5B-77110D356168}" srcOrd="2" destOrd="0" presId="urn:microsoft.com/office/officeart/2005/8/layout/vList4"/>
    <dgm:cxn modelId="{BCFA09F7-1F99-4361-98E6-5201D54EC112}" type="presParOf" srcId="{A65426F0-4DE8-43FE-AE5B-77110D356168}" destId="{2E5B53FF-DA5D-4B13-AD34-365EFCE354FC}" srcOrd="0" destOrd="0" presId="urn:microsoft.com/office/officeart/2005/8/layout/vList4"/>
    <dgm:cxn modelId="{61ABDAE0-3FDC-40AB-B6DA-9D0107672ADE}" type="presParOf" srcId="{A65426F0-4DE8-43FE-AE5B-77110D356168}" destId="{CF9B144C-60FC-4476-9CA1-15A9855D5A08}" srcOrd="1" destOrd="0" presId="urn:microsoft.com/office/officeart/2005/8/layout/vList4"/>
    <dgm:cxn modelId="{6157006B-A28B-4DA6-ABAD-CB3889F4DE77}" type="presParOf" srcId="{A65426F0-4DE8-43FE-AE5B-77110D356168}" destId="{8E90C5FD-D47C-4547-81D0-A70647305254}" srcOrd="2" destOrd="0" presId="urn:microsoft.com/office/officeart/2005/8/layout/vList4"/>
    <dgm:cxn modelId="{A12150DB-DF23-4365-80C7-4DCD935AFA80}" type="presParOf" srcId="{71710471-5627-4D27-A7B0-094AE52DC08F}" destId="{D4EEBC0F-0212-496B-ADE9-D31FE14BFE37}" srcOrd="3" destOrd="0" presId="urn:microsoft.com/office/officeart/2005/8/layout/vList4"/>
    <dgm:cxn modelId="{CF18CC50-9AEC-45F5-B6E9-46DE27F599A3}" type="presParOf" srcId="{71710471-5627-4D27-A7B0-094AE52DC08F}" destId="{770F4C4A-A165-49B7-849B-A6D50BEBF39C}" srcOrd="4" destOrd="0" presId="urn:microsoft.com/office/officeart/2005/8/layout/vList4"/>
    <dgm:cxn modelId="{3CFAB7A5-BDD3-49F7-BC71-29F11FC0C247}" type="presParOf" srcId="{770F4C4A-A165-49B7-849B-A6D50BEBF39C}" destId="{3E2029FA-8224-4C9E-B198-881B4A25143B}" srcOrd="0" destOrd="0" presId="urn:microsoft.com/office/officeart/2005/8/layout/vList4"/>
    <dgm:cxn modelId="{C3ABE249-F7F7-4787-92BD-2D724F672AAF}" type="presParOf" srcId="{770F4C4A-A165-49B7-849B-A6D50BEBF39C}" destId="{34A6961D-2E64-40C6-B3B4-D0B1F7EDA1BC}" srcOrd="1" destOrd="0" presId="urn:microsoft.com/office/officeart/2005/8/layout/vList4"/>
    <dgm:cxn modelId="{9AA47C03-4570-4C51-9D74-F69F28FD21CF}" type="presParOf" srcId="{770F4C4A-A165-49B7-849B-A6D50BEBF39C}" destId="{65AE6F55-D246-4891-A5D8-1D743FF5E56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02C34-547B-4682-9932-868F41AC7F7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831CB-4353-4F61-8F6F-A0BF21D8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5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যৌতুকের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শাস্তি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4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এই চিত্র গুলি দেখিয়ে খুব সহজে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ই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শিক্ষার্থীদের</a:t>
            </a: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বঝানো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সম্ভব</a:t>
            </a: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যৌতুকের কার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ণে</a:t>
            </a: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কিভাবে নারীরা নির্যাতিত হচ্ছে।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95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এই চিত্রগুলি দেখিয়ে খুব সহজে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ই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শিক্ষার্থীদের</a:t>
            </a: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বু</a:t>
            </a: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ঝানো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সম্ভব</a:t>
            </a: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যৌতুকের কার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ণে</a:t>
            </a: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কিভাবে নারীরা নির্যাতিত হচ্ছে।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91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যৌতুক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নারীর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সহিংসতা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পশুর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আচরণ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04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তার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ক্লাসের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অনুযায়ী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একক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কাজ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দেওয়ার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আগে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নির্ধারণ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দিয়ে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তারপর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নিজ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নিজ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খাতায়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লিখতে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বলা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যেতে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45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যৌতুক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বাস্তব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সমস্যা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সৃষ্টি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47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ভিডিওটি শিক্ষার্থী</a:t>
            </a:r>
            <a:r>
              <a:rPr lang="bn-BD" baseline="0" dirty="0" smtClean="0"/>
              <a:t>দের দেখিয়ে বাংলাদেশের যৌতুক প্রথা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ক্ষতিকারক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দিক</a:t>
            </a:r>
            <a:r>
              <a:rPr lang="en-US" baseline="0" dirty="0" smtClean="0"/>
              <a:t> </a:t>
            </a:r>
            <a:r>
              <a:rPr lang="bn-BD" baseline="0" dirty="0" smtClean="0"/>
              <a:t>সম্পর্কে </a:t>
            </a:r>
            <a:r>
              <a:rPr lang="en-US" baseline="0" dirty="0" err="1" smtClean="0"/>
              <a:t>বো</a:t>
            </a:r>
            <a:r>
              <a:rPr lang="bn-BD" baseline="0" dirty="0" smtClean="0"/>
              <a:t>ঝানো সহজ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40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যৌতুক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যৌতুক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পক্ষ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8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চিত্রগুলি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দেখিয়ে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শিক্ষার্থীদের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বুঝাতে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পারেন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আমাদের দেশের বেশির ভাগ নারী গৃহে কর্ম করে।তাই তার মূল্যায়ন সঠিক ভাবে পায় না।</a:t>
            </a:r>
            <a:endParaRPr kumimoji="0" lang="en-US" sz="2800" b="0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বর্তমানে এই সব নারীরা বেশি নির্যাতিত হচ্ছে। </a:t>
            </a:r>
            <a:endParaRPr kumimoji="0" lang="en-US" sz="2800" b="0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90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কতকগুলি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যোতুকের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কারণগুলি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7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53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শ্রেণিকক্ষে দলীয় কাজ দেওয়ার আগে সময় নির্ধারণ  করে দেবেন।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ইচ্ছা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করলে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অনুযায়ী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চারটা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পাচটা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ভাগ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দিতে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পারেন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39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বাংলাদেশের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প্রেক্ষিতে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যৌতুকের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অপরাধমূলক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বাস্তবতা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উপলব্ধি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73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মূল্যায়নের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বিভিন্ন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পদ্ধতি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ব্যবহার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করতে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পারেন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8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33E0-1846-4FFC-A616-7C4C4C616AC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48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ভিডিও টি দেখিয়ে বিভিন্ন প্রশ্নের মাধ্যমে পাঠ ঘোষণা করতে পারেন।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7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0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শ্রেণি</a:t>
            </a:r>
            <a:r>
              <a:rPr kumimoji="0" lang="en-US" sz="1200" b="1" i="0" u="none" strike="sng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কক্ষে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পাঠ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দেওয়ার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শিখনফল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হাইড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রাখতে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পারেন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আবার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ইচ্ছে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করলে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দেখাতে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পারেন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5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bn-BD" dirty="0" smtClean="0"/>
              <a:t>গ্রাফ</a:t>
            </a:r>
            <a:r>
              <a:rPr lang="en-US" dirty="0" err="1" smtClean="0"/>
              <a:t>টি</a:t>
            </a:r>
            <a:r>
              <a:rPr lang="en-US" baseline="0" dirty="0" smtClean="0"/>
              <a:t> </a:t>
            </a:r>
            <a:r>
              <a:rPr lang="bn-BD" baseline="0" dirty="0" smtClean="0"/>
              <a:t>দেখিয়ে বাংলাদেশের যৌতুক প্রথার পরিসং</a:t>
            </a:r>
            <a:r>
              <a:rPr lang="en-US" baseline="0" dirty="0" err="1" smtClean="0"/>
              <a:t>খ্যান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bn-BD" baseline="0" dirty="0" smtClean="0"/>
              <a:t> পারবে</a:t>
            </a:r>
            <a:r>
              <a:rPr lang="en-US" baseline="0" dirty="0" smtClean="0"/>
              <a:t>ন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ক্ষতিকর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প্রভাব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উপলব্ধি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7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ধনী-দরিদ্র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সকল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বিয়েতে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গহনা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অন্যান্য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সামগ্রী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যৌতুক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 </a:t>
            </a:r>
            <a:r>
              <a:rPr lang="en-US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বিয়েতে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পিতামাতা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যৌতুক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বাধ্য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চিত্রগুলো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যৌতুকের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সংজ্ঞা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গঠনে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সহায়তা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88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bn-BD" sz="3200" b="1" i="0" u="none" strike="noStrike" kern="1200" cap="none" spc="0" normalizeH="0" baseline="0" noProof="0" dirty="0" smtClean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প্রাচীন কাল থেকেই বিভিন্ন দেশে যৌতুক প্রথার প্রচলন চলে  শুধু বাংলাদেশের যৌতুক নেওয়া হয় না। বাংলাদেশের আইনে  যৌতুক দেওয়া  বা নেওয়া  সমঅপরাধ।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4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" y="6477000"/>
            <a:ext cx="9067800" cy="3632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304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5731" y="3228909"/>
            <a:ext cx="6749574" cy="2826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11174" y="3328850"/>
            <a:ext cx="6749574" cy="2823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10" y="-73572"/>
            <a:ext cx="873420" cy="62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85" y="6230054"/>
            <a:ext cx="873420" cy="62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70" y="-4560"/>
            <a:ext cx="777430" cy="55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3" y="6258981"/>
            <a:ext cx="873420" cy="62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jpe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40.jpg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mailto:nargisara1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Blip>
                <a:blip r:embed="rId3"/>
              </a:buBlip>
            </a:pPr>
            <a:r>
              <a:rPr lang="bn-BD" sz="24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 তাই </a:t>
            </a:r>
            <a:r>
              <a:rPr lang="en-US" sz="24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24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24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b="1" u="sng" dirty="0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874729"/>
            <a:ext cx="73152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 শ্রে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 পাঠ দেওয়ার সুবিধার্থে স্লাইডের নিচে প্রয়োজনমত পরামর্শ দেওয়া হয়েছ অর্থাৎ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 notes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দেওয়া হয়েছে।শিক্ষকমন্ডলী ক্লাসে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F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উপস্থাপনা করতে হবে।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7103" y="45720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দিয়ে পাঠ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উপস্থাপনে আরো 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বেশী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ফলপ্র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করতে পারবেন বলে আশা করি...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192"/>
            <a:ext cx="3657600" cy="31724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0066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91" y="1630820"/>
            <a:ext cx="3668110" cy="316978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7030A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1000" y="457200"/>
            <a:ext cx="8382000" cy="10772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Blip>
                <a:blip r:embed="rId5"/>
              </a:buBlip>
            </a:pPr>
            <a:r>
              <a:rPr lang="bn-BD" sz="32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প্রাচীন কাল থেকেই বিভিন্ন দেশে যৌতুক প্রথার প্রচলন চলে আসছে --</a:t>
            </a:r>
            <a:endParaRPr lang="en-US" sz="32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7767" y="5072861"/>
            <a:ext cx="3810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এথেন্সের মেয়েরা বিয়ের পরে</a:t>
            </a:r>
            <a:r>
              <a:rPr lang="bn-BD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যৌতুক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নিয়ে যেতো।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834" y="5072861"/>
            <a:ext cx="35814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চীনে যৌতুক সংগে নিয়ে যেত কনে।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038600" cy="3167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6600"/>
            <a:ext cx="4011621" cy="2918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1999" y="838200"/>
            <a:ext cx="4011621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বিবাহ আইনে যৌতুক দেওয়া- নেওয়া দুটোই অপরাধ।</a:t>
            </a:r>
            <a:endParaRPr lang="en-US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5388605"/>
            <a:ext cx="160019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কারাদন্ড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8910" y="3700929"/>
            <a:ext cx="177689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chemeClr val="tx1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অমান্যকা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শাস্তি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718034" y="5257800"/>
            <a:ext cx="762000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3045" y="4129550"/>
            <a:ext cx="792163" cy="31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712439"/>
            <a:ext cx="1371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মৃত্যুদন্ড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9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371600"/>
            <a:ext cx="2362200" cy="248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72" y="1371600"/>
            <a:ext cx="2593428" cy="2486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4" y="4114800"/>
            <a:ext cx="276225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72" y="4114800"/>
            <a:ext cx="257469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114800"/>
            <a:ext cx="2362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9" y="1338672"/>
            <a:ext cx="2762250" cy="2519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37561" y="349478"/>
            <a:ext cx="8123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স্বামীর সংসারে স্ত্রীকে অত্যাচারিত ও সহিংসতার বলি হতে হয় ...</a:t>
            </a:r>
            <a:endParaRPr lang="en-US" sz="28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0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95" y="496747"/>
            <a:ext cx="2531975" cy="271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52" y="3430641"/>
            <a:ext cx="2778343" cy="285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95" y="3420130"/>
            <a:ext cx="2732167" cy="283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52" y="488863"/>
            <a:ext cx="2985160" cy="272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7" y="457200"/>
            <a:ext cx="2743941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6" y="3420130"/>
            <a:ext cx="2822265" cy="283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06160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730216" cy="4756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627132"/>
            <a:ext cx="773021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2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“মানুষ” পশু নয় ,পশুর মতো আচরন থেকে বিরত থাকি।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9172" y="5039710"/>
            <a:ext cx="1713044" cy="369332"/>
          </a:xfrm>
          <a:prstGeom prst="rect">
            <a:avLst/>
          </a:prstGeom>
          <a:solidFill>
            <a:srgbClr val="3366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68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457200"/>
            <a:ext cx="252344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prstTxWarp prst="textDoubleWave1">
              <a:avLst/>
            </a:prstTxWarp>
            <a:spAutoFit/>
          </a:bodyPr>
          <a:lstStyle/>
          <a:p>
            <a:pPr lvl="0" algn="ctr"/>
            <a:r>
              <a:rPr lang="bn-BD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24" y="2362200"/>
            <a:ext cx="3296800" cy="2109952"/>
          </a:xfrm>
          <a:prstGeom prst="rect">
            <a:avLst/>
          </a:prstGeom>
          <a:ln>
            <a:noFill/>
          </a:ln>
          <a:effectLst>
            <a:glow rad="228600">
              <a:srgbClr val="F14124">
                <a:satMod val="175000"/>
                <a:alpha val="40000"/>
              </a:srgb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" y="5105400"/>
            <a:ext cx="83058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 কোন কার</a:t>
            </a:r>
            <a:r>
              <a:rPr lang="en-US" sz="3200" b="1" dirty="0" err="1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কনে পক্ষ যৌতুক দিতে বাধ্য হয়, সেটি পাঁচটি বাক্যের মধ্যে লিখ।  </a:t>
            </a:r>
            <a:endParaRPr lang="en-US" sz="32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1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24200"/>
            <a:ext cx="4191000" cy="3130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038600" cy="3017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ight Arrow Callout 3"/>
          <p:cNvSpPr/>
          <p:nvPr/>
        </p:nvSpPr>
        <p:spPr>
          <a:xfrm rot="10800000">
            <a:off x="4424282" y="380999"/>
            <a:ext cx="4190480" cy="1603819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32938" y="415159"/>
            <a:ext cx="25146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200" b="1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 বিবাহ বিচ্ছেদ ঘটে।</a:t>
            </a:r>
            <a:endParaRPr lang="en-US" sz="3200" b="1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" y="4127505"/>
            <a:ext cx="4043282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4127505"/>
            <a:ext cx="23622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2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যৌতুকের </a:t>
            </a:r>
            <a:r>
              <a:rPr lang="bn-BD" sz="3200" b="1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200" b="1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স্ত্রীকে প্রাণ দিতে হয়।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00600" y="1182908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0" y="4944273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5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252172"/>
              </p:ext>
            </p:extLst>
          </p:nvPr>
        </p:nvGraphicFramePr>
        <p:xfrm>
          <a:off x="624239" y="4419600"/>
          <a:ext cx="181757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" name="Packager Shell Object" showAsIcon="1" r:id="rId4" imgW="2299320" imgH="685800" progId="Package">
                  <p:embed/>
                </p:oleObj>
              </mc:Choice>
              <mc:Fallback>
                <p:oleObj name="Packager Shell Object" showAsIcon="1" r:id="rId4" imgW="22993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4239" y="4419600"/>
                        <a:ext cx="1817577" cy="1295400"/>
                      </a:xfrm>
                      <a:prstGeom prst="rect">
                        <a:avLst/>
                      </a:prstGeom>
                      <a:ln w="57150">
                        <a:solidFill>
                          <a:srgbClr val="33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5000"/>
            <a:ext cx="432054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81000" y="446782"/>
            <a:ext cx="406908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যৌতুকের </a:t>
            </a:r>
            <a:r>
              <a:rPr lang="bn-BD" sz="3200" b="1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200" b="1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32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স্ত্রীকে প্রাণ দিতে হয়।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0999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3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3349">
            <a:off x="598333" y="3644157"/>
            <a:ext cx="2590800" cy="2488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8200">
            <a:off x="558038" y="916436"/>
            <a:ext cx="3140716" cy="2281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2199">
            <a:off x="5621812" y="1091301"/>
            <a:ext cx="2902483" cy="240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546">
            <a:off x="5780360" y="4003199"/>
            <a:ext cx="2902712" cy="2174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49628" y="360513"/>
            <a:ext cx="2241894" cy="1200329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 প্রথার  কারণেই কনের অর্থ ব্যবহার করেই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607" y="5121041"/>
            <a:ext cx="2241894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 প্রতিষ্ঠা লাভ করতে চায়।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10" y="2666999"/>
            <a:ext cx="2842997" cy="222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8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44" y="2200275"/>
            <a:ext cx="2895600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199"/>
            <a:ext cx="2743200" cy="220980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99" y="3962400"/>
            <a:ext cx="3238401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19800" y="457199"/>
            <a:ext cx="2667000" cy="310854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বেশির ভাগ নারী গৃহে কর্ম করে।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তার ম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 সঠিকভাবে পায় না।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এই সব নারীরা বেশি নির্যাতিত হচ্ছে।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2" y="3162300"/>
            <a:ext cx="2533891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792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620000" cy="507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447800" y="2274838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7200" b="1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7200" b="1" dirty="0">
              <a:ln>
                <a:solidFill>
                  <a:srgbClr val="F79646">
                    <a:lumMod val="75000"/>
                  </a:srgbClr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527474"/>
            <a:ext cx="2590801" cy="26808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90357"/>
            <a:ext cx="2707728" cy="268169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0"/>
            <a:ext cx="2667000" cy="23561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10000" y="381000"/>
            <a:ext cx="4800600" cy="156966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যৌতুক নিধনের আইন রয়েছে।</a:t>
            </a:r>
            <a:endParaRPr lang="en-US" sz="48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871288"/>
            <a:ext cx="5181600" cy="138499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সময় এ আইনের যথাযথ প্রয়োগ না হওয়ায় যৌতুকের দাবিকে কেন্দ্র করে স্ত্রীর উপর নির্যাতন বাড়ছে।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901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যৌতুকের জন্যই বিয়ের পর  নানা ধর</a:t>
            </a:r>
            <a:r>
              <a:rPr lang="en-US" sz="2800" b="1" u="sng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28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সহিংসতামূলক ঘটনা ঘটে---</a:t>
            </a:r>
            <a:endParaRPr lang="en-US" sz="2800" b="1" u="sng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772400" cy="474518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321972" y="1296125"/>
            <a:ext cx="2057400" cy="5847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দাম্পত্য কলহ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8" y="1182414"/>
            <a:ext cx="7617372" cy="477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1588512"/>
            <a:ext cx="1295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endParaRPr lang="en-US" sz="32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4" y="1250111"/>
            <a:ext cx="7617372" cy="4818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81800" y="1262467"/>
            <a:ext cx="137028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স্ত্রী হত্যা </a:t>
            </a:r>
            <a:endParaRPr lang="en-US" sz="28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7" y="1182414"/>
            <a:ext cx="7694886" cy="5141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308832" y="1357680"/>
            <a:ext cx="175522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বিবাহ-বিচ্ছেদ</a:t>
            </a:r>
            <a:endParaRPr lang="en-US" sz="28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089" y="762000"/>
            <a:ext cx="2468945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5400" u="sng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0"/>
            <a:ext cx="51054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6972" y="4876800"/>
            <a:ext cx="80010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Blip>
                <a:blip r:embed="rId5"/>
              </a:buBlip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চিত্রটিতে কি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ঝানো হয়েছে ,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এইটি কোন ধরনের সমস্যা বলে তোমাদের মনে হয়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</a:t>
            </a:r>
            <a:r>
              <a:rPr lang="en-US" sz="2800" b="1" u="sng" dirty="0" err="1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2800" b="1" u="sng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নানা রকম অপরাধমূলক কর্মকান্ড বেড়েই চলেছে---</a:t>
            </a:r>
            <a:endParaRPr lang="en-US" sz="2800" b="1" u="sng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6" y="980421"/>
            <a:ext cx="2626272" cy="20675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876469"/>
            <a:ext cx="2762249" cy="21715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8" y="4194511"/>
            <a:ext cx="2748292" cy="2206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4354568"/>
            <a:ext cx="2943225" cy="2046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8" y="2428221"/>
            <a:ext cx="2621472" cy="2296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74096" y="3115005"/>
            <a:ext cx="85215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62" y="3115005"/>
            <a:ext cx="11430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endParaRPr lang="en-US" sz="28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980421"/>
            <a:ext cx="19812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endParaRPr lang="en-US" sz="28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267200" y="1503640"/>
            <a:ext cx="304800" cy="8191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63953" y="5877579"/>
            <a:ext cx="149099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endParaRPr lang="en-US" sz="28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275304" y="5994671"/>
            <a:ext cx="757118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95059" y="5083968"/>
            <a:ext cx="128641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বহুবিবাহ</a:t>
            </a:r>
            <a:endParaRPr lang="en-US" sz="28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10800000">
            <a:off x="4901556" y="5083968"/>
            <a:ext cx="864888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1087" y="381000"/>
            <a:ext cx="1523173" cy="7186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400" b="1" u="sng" dirty="0">
                <a:ln w="190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u="sng" dirty="0">
              <a:ln w="1905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90465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যৌতুক প্রথা একটি মারাত্মক সামাজিক --</a:t>
            </a:r>
            <a:endParaRPr lang="en-US" sz="28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1916668"/>
            <a:ext cx="2362201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  নিগ্রহ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916668"/>
            <a:ext cx="2286000" cy="58477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   ব্যাধি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2865226"/>
            <a:ext cx="2209800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    অসুখ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193" y="2865226"/>
            <a:ext cx="2267606" cy="58477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  রোগ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733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FF0066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বিবাহিত নারীর প্রতি সহিংসতার মূল কারণ --</a:t>
            </a:r>
            <a:endParaRPr lang="en-US" sz="2800" b="1" dirty="0">
              <a:ln>
                <a:solidFill>
                  <a:srgbClr val="FF0066"/>
                </a:solidFill>
              </a:ln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5614407"/>
            <a:ext cx="2286000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    লোভ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192" y="5638800"/>
            <a:ext cx="226760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কুসংস্কার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4495799"/>
            <a:ext cx="2286000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  অশিক্ষিত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586" y="4495800"/>
            <a:ext cx="2249214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  যৌতুক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3589283" y="2056655"/>
            <a:ext cx="381273" cy="304800"/>
          </a:xfrm>
          <a:prstGeom prst="flowChartConnecto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2" y="4587368"/>
            <a:ext cx="476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97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88" y="509752"/>
            <a:ext cx="2051836" cy="1395248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685800" y="622601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rgbClr val="FF0066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পাশের ছবিটি দেখে কি বোঝা যাচ্ছে ?</a:t>
            </a:r>
            <a:endParaRPr lang="en-US" sz="3200" b="1" dirty="0">
              <a:ln>
                <a:solidFill>
                  <a:srgbClr val="FF0066"/>
                </a:solidFill>
              </a:ln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32703"/>
            <a:ext cx="2743200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   বকা দিচ্ছেন  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99" y="1296989"/>
            <a:ext cx="2743201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নির্যাতন করছেন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296989"/>
            <a:ext cx="249218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   বুঝাছেন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4343399"/>
            <a:ext cx="264458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  অপরাধের ভয়ে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105" y="4406460"/>
            <a:ext cx="2611823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  যৌতুকের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5493087"/>
            <a:ext cx="249218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দুর্নীতির কারণে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618" y="5493086"/>
            <a:ext cx="2611823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  দারিদ্রের কারণে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2232703"/>
            <a:ext cx="249218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  হিসেব করছেন।   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799" y="3276600"/>
            <a:ext cx="4382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৪। কি কারণে  অত্যাচার করছেন?</a:t>
            </a:r>
            <a:endParaRPr lang="en-US" sz="32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0" y="1388557"/>
            <a:ext cx="476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5" y="4498028"/>
            <a:ext cx="476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78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9600"/>
            <a:ext cx="3641181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 rot="20188767">
            <a:off x="754533" y="1158240"/>
            <a:ext cx="2632452" cy="86100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dirty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905">
                <a:solidFill>
                  <a:srgbClr val="002060"/>
                </a:solidFill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953000"/>
            <a:ext cx="8229600" cy="120032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কারণে সমাজে কী কী অপরাধ ঘটে তার একটা তালিকা তৈরি করে নিয়ে আসবে।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2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838200"/>
            <a:ext cx="72136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95600" y="990600"/>
            <a:ext cx="3581400" cy="403860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  <a:effectLst>
            <a:softEdge rad="31750"/>
          </a:effectLst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সবাই সু-নাগরিক হয়ে গড়ে উঠবে সেটাই আমাদের প্রত্যাশা।</a:t>
            </a:r>
            <a:endParaRPr lang="en-US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228600"/>
            <a:ext cx="2776722" cy="7078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25214" y="1123439"/>
            <a:ext cx="7346731" cy="95410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কর্মকর্তাবৃন্দের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097107"/>
            <a:ext cx="7315200" cy="3970318"/>
          </a:xfrm>
          <a:prstGeom prst="rect">
            <a:avLst/>
          </a:prstGeom>
          <a:solidFill>
            <a:srgbClr val="00B0F0"/>
          </a:solidFill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bn-BD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সুমন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নসিংহ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4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36249" y="295780"/>
            <a:ext cx="127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b="1" u="sng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u="sng" dirty="0">
              <a:ln>
                <a:solidFill>
                  <a:srgbClr val="00B05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15" y="791009"/>
            <a:ext cx="28162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37626" y="3724276"/>
            <a:ext cx="39253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4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মোছাঃ নার্গিস</a:t>
            </a: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আরা</a:t>
            </a:r>
          </a:p>
          <a:p>
            <a:pPr lvl="0" algn="ctr"/>
            <a:r>
              <a:rPr lang="bn-BD" sz="24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24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2400" b="1" dirty="0">
              <a:ln>
                <a:solidFill>
                  <a:srgbClr val="002060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4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যাদুখালী স্কুল এন্ড কলেজ</a:t>
            </a:r>
          </a:p>
          <a:p>
            <a:pPr lvl="0" algn="ctr"/>
            <a:r>
              <a:rPr lang="bn-BD" sz="24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মেহেরপুর।</a:t>
            </a:r>
            <a:endParaRPr lang="en-US" sz="2400" b="1" dirty="0">
              <a:ln>
                <a:solidFill>
                  <a:srgbClr val="002060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Email-</a:t>
            </a:r>
          </a:p>
          <a:p>
            <a:pPr lvl="0" algn="ctr"/>
            <a:r>
              <a:rPr lang="en-US" sz="2400" b="1" dirty="0" smtClean="0">
                <a:ln>
                  <a:solidFill>
                    <a:srgbClr val="1F497D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  <a:hlinkClick r:id="rId4"/>
              </a:rPr>
              <a:t>nargisara</a:t>
            </a:r>
            <a:r>
              <a:rPr lang="en-US" sz="2400" b="1" dirty="0" smtClean="0">
                <a:ln>
                  <a:solidFill>
                    <a:srgbClr val="1F497D"/>
                  </a:solidFill>
                </a:ln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</a:t>
            </a:r>
            <a:r>
              <a:rPr lang="en-US" sz="2400" b="1" dirty="0" smtClean="0">
                <a:ln>
                  <a:solidFill>
                    <a:srgbClr val="1F497D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  <a:hlinkClick r:id="rId4"/>
              </a:rPr>
              <a:t>@gmail.com</a:t>
            </a:r>
            <a:endParaRPr lang="en-US" sz="2400" b="1" dirty="0">
              <a:ln>
                <a:solidFill>
                  <a:srgbClr val="1F497D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8995" y="3415660"/>
            <a:ext cx="5572624" cy="53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588167"/>
            <a:ext cx="4256087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4187" y="4878438"/>
            <a:ext cx="4087813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অধ্যায়ঃদশ</a:t>
            </a:r>
            <a:endParaRPr lang="bn-BD" sz="2800" b="1" spc="50" dirty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8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BD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b="1" spc="50" dirty="0" smtClean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সামাজিক সমস্যা</a:t>
            </a:r>
            <a:r>
              <a:rPr lang="en-US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spc="50" dirty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08538" y="790903"/>
            <a:ext cx="533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4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 চিত্র</a:t>
            </a:r>
            <a:r>
              <a:rPr lang="bn-BD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4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295358"/>
              </p:ext>
            </p:extLst>
          </p:nvPr>
        </p:nvGraphicFramePr>
        <p:xfrm>
          <a:off x="3810000" y="2819400"/>
          <a:ext cx="1295400" cy="80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0" y="2819400"/>
                        <a:ext cx="1295400" cy="805054"/>
                      </a:xfrm>
                      <a:prstGeom prst="rect">
                        <a:avLst/>
                      </a:prstGeom>
                      <a:solidFill>
                        <a:srgbClr val="6600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24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u="sng" cap="all" dirty="0" err="1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u="sng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cap="all" dirty="0" err="1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600" b="1" u="sng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ঠের বিষয়...</a:t>
            </a:r>
            <a:endParaRPr lang="en-US" sz="3600" b="1" u="sng" cap="all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669287"/>
            <a:ext cx="4343400" cy="1569660"/>
          </a:xfrm>
          <a:prstGeom prst="rect">
            <a:avLst/>
          </a:prstGeom>
          <a:solidFill>
            <a:srgbClr val="6600FF"/>
          </a:solidFill>
          <a:ln>
            <a:solidFill>
              <a:schemeClr val="tx1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যৌতুক প্রথা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35561"/>
            <a:ext cx="3236396" cy="4022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33971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bn-BD" sz="4000" b="1" dirty="0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58083824"/>
              </p:ext>
            </p:extLst>
          </p:nvPr>
        </p:nvGraphicFramePr>
        <p:xfrm>
          <a:off x="533400" y="1295400"/>
          <a:ext cx="815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6781800" y="381000"/>
            <a:ext cx="1981200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4000" b="1" dirty="0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0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1104" y="457200"/>
            <a:ext cx="4201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 প্রথার কলাম গ্রাফ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5" y="1165086"/>
            <a:ext cx="8455074" cy="50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নানা সমস্যার অন্যতম হচ্ছে যৌতুক প্রথা-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7" t="-7961" r="1177" b="7961"/>
          <a:stretch/>
        </p:blipFill>
        <p:spPr>
          <a:xfrm>
            <a:off x="3385646" y="2133600"/>
            <a:ext cx="2817404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3"/>
          <a:stretch/>
        </p:blipFill>
        <p:spPr>
          <a:xfrm>
            <a:off x="6096000" y="3886200"/>
            <a:ext cx="273882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1" y="1041975"/>
            <a:ext cx="3299011" cy="238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58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810000" cy="296901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31" y="483965"/>
            <a:ext cx="4101662" cy="298429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1" y="3591379"/>
            <a:ext cx="3788979" cy="2716768"/>
          </a:xfrm>
          <a:prstGeom prst="rect">
            <a:avLst/>
          </a:prstGeom>
          <a:ln w="57150">
            <a:solidFill>
              <a:srgbClr val="FF00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51130" y="3617655"/>
            <a:ext cx="4235670" cy="286232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 হচ্ছে বিয়ের সময় প্রদত্ত অর্থ সম্পত্তি ও নানা ধর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পণ্য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কনে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পক্ষের কা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থেকে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পক্ষকে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942</Words>
  <Application>Microsoft Office PowerPoint</Application>
  <PresentationFormat>On-screen Show (4:3)</PresentationFormat>
  <Paragraphs>137</Paragraphs>
  <Slides>28</Slides>
  <Notes>23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NikoshBAN</vt:lpstr>
      <vt:lpstr>Times New Roman</vt:lpstr>
      <vt:lpstr>Tw Cen MT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Hp</cp:lastModifiedBy>
  <cp:revision>291</cp:revision>
  <dcterms:created xsi:type="dcterms:W3CDTF">2006-08-16T00:00:00Z</dcterms:created>
  <dcterms:modified xsi:type="dcterms:W3CDTF">2016-08-10T03:32:29Z</dcterms:modified>
</cp:coreProperties>
</file>